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10"/>
    <p:restoredTop sz="94613"/>
  </p:normalViewPr>
  <p:slideViewPr>
    <p:cSldViewPr snapToGrid="0" snapToObjects="1">
      <p:cViewPr varScale="1">
        <p:scale>
          <a:sx n="67" d="100"/>
          <a:sy n="67" d="100"/>
        </p:scale>
        <p:origin x="192" y="220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813260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Shape 182"/>
          <p:cNvSpPr>
            <a:spLocks noGrp="1" noRot="1" noChangeAspect="1"/>
          </p:cNvSpPr>
          <p:nvPr>
            <p:ph type="sldImg"/>
          </p:nvPr>
        </p:nvSpPr>
        <p:spPr>
          <a:prstGeom prst="rect">
            <a:avLst/>
          </a:prstGeom>
        </p:spPr>
        <p:txBody>
          <a:bodyPr/>
          <a:lstStyle/>
          <a:p>
            <a:endParaRPr/>
          </a:p>
        </p:txBody>
      </p:sp>
      <p:sp>
        <p:nvSpPr>
          <p:cNvPr id="183" name="Shape 183"/>
          <p:cNvSpPr>
            <a:spLocks noGrp="1"/>
          </p:cNvSpPr>
          <p:nvPr>
            <p:ph type="body" sz="quarter" idx="1"/>
          </p:nvPr>
        </p:nvSpPr>
        <p:spPr>
          <a:prstGeom prst="rect">
            <a:avLst/>
          </a:prstGeom>
        </p:spPr>
        <p:txBody>
          <a:bodyPr/>
          <a:lstStyle/>
          <a:p>
            <a:r>
              <a:t>PPT p10: b. Circumstances of life lead us to live alone</a:t>
            </a:r>
          </a:p>
          <a:p>
            <a:r>
              <a:t>There are those who find themselves alone despite themselves.  Something has happened in their life that has projected them into this condition of separation, putting them in 'isolation mode'.  </a:t>
            </a:r>
          </a:p>
          <a:p>
            <a:endParaRPr/>
          </a:p>
          <a:p>
            <a:r>
              <a:t>A choice suffered, at times, due to an event that deeply affected their lives. </a:t>
            </a:r>
          </a:p>
          <a:p>
            <a:r>
              <a:t>The death of a loved one, especially a spouse, the single status, not having found a partner with whom to share their lives, finding themselves a foreigner away from their homeland, having disappointed their friends, being in prison, an illness ... divorce.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noRot="1" noChangeAspect="1"/>
          </p:cNvSpPr>
          <p:nvPr>
            <p:ph type="sldImg"/>
          </p:nvPr>
        </p:nvSpPr>
        <p:spPr>
          <a:prstGeom prst="rect">
            <a:avLst/>
          </a:prstGeom>
        </p:spPr>
        <p:txBody>
          <a:bodyPr/>
          <a:lstStyle/>
          <a:p>
            <a:endParaRPr/>
          </a:p>
        </p:txBody>
      </p:sp>
      <p:sp>
        <p:nvSpPr>
          <p:cNvPr id="190" name="Shape 190"/>
          <p:cNvSpPr>
            <a:spLocks noGrp="1"/>
          </p:cNvSpPr>
          <p:nvPr>
            <p:ph type="body" sz="quarter" idx="1"/>
          </p:nvPr>
        </p:nvSpPr>
        <p:spPr>
          <a:prstGeom prst="rect">
            <a:avLst/>
          </a:prstGeom>
        </p:spPr>
        <p:txBody>
          <a:bodyPr/>
          <a:lstStyle/>
          <a:p>
            <a:r>
              <a:t>PPT p11: Divorce is one of the most traumatic experiences that destroy the divine family project. </a:t>
            </a:r>
          </a:p>
          <a:p>
            <a:r>
              <a:t>Despite some of the most justified causes, those who live in solitude because of a divorce suffer the sad consequences.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a:spLocks noGrp="1" noRot="1" noChangeAspect="1"/>
          </p:cNvSpPr>
          <p:nvPr>
            <p:ph type="sldImg"/>
          </p:nvPr>
        </p:nvSpPr>
        <p:spPr>
          <a:prstGeom prst="rect">
            <a:avLst/>
          </a:prstGeom>
        </p:spPr>
        <p:txBody>
          <a:bodyPr/>
          <a:lstStyle/>
          <a:p>
            <a:endParaRPr/>
          </a:p>
        </p:txBody>
      </p:sp>
      <p:sp>
        <p:nvSpPr>
          <p:cNvPr id="197" name="Shape 197"/>
          <p:cNvSpPr>
            <a:spLocks noGrp="1"/>
          </p:cNvSpPr>
          <p:nvPr>
            <p:ph type="body" sz="quarter" idx="1"/>
          </p:nvPr>
        </p:nvSpPr>
        <p:spPr>
          <a:prstGeom prst="rect">
            <a:avLst/>
          </a:prstGeom>
        </p:spPr>
        <p:txBody>
          <a:bodyPr/>
          <a:lstStyle/>
          <a:p>
            <a:r>
              <a:t>PPT p12: The death of a loved one, especially a spouse, always creates a heartbreaking emotion for those who remain. And this is the proof that God created us to live an endless loving relationship. </a:t>
            </a:r>
          </a:p>
          <a:p>
            <a:r>
              <a:t>Losing a loved one who has always loved us makes solitude a form of exile. The greater the love shared, the harder the exile is to endure.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Shape 205"/>
          <p:cNvSpPr>
            <a:spLocks noGrp="1" noRot="1" noChangeAspect="1"/>
          </p:cNvSpPr>
          <p:nvPr>
            <p:ph type="sldImg"/>
          </p:nvPr>
        </p:nvSpPr>
        <p:spPr>
          <a:prstGeom prst="rect">
            <a:avLst/>
          </a:prstGeom>
        </p:spPr>
        <p:txBody>
          <a:bodyPr/>
          <a:lstStyle/>
          <a:p>
            <a:endParaRPr/>
          </a:p>
        </p:txBody>
      </p:sp>
      <p:sp>
        <p:nvSpPr>
          <p:cNvPr id="206" name="Shape 206"/>
          <p:cNvSpPr>
            <a:spLocks noGrp="1"/>
          </p:cNvSpPr>
          <p:nvPr>
            <p:ph type="body" sz="quarter" idx="1"/>
          </p:nvPr>
        </p:nvSpPr>
        <p:spPr>
          <a:prstGeom prst="rect">
            <a:avLst/>
          </a:prstGeom>
        </p:spPr>
        <p:txBody>
          <a:bodyPr/>
          <a:lstStyle/>
          <a:p>
            <a:r>
              <a:t>PPTp13: But even a state of infirmity or disability can activate the 'isolation mode'. </a:t>
            </a:r>
          </a:p>
          <a:p>
            <a:r>
              <a:t>Unfortunately, society is refractory to the disinterested encounter with those who are different, especially when this diversity is established by a state of health.  And then the social barriers that activate isolation rise "automatically", especially as an element of protection. </a:t>
            </a:r>
          </a:p>
          <a:p>
            <a:endParaRPr/>
          </a:p>
          <a:p>
            <a:r>
              <a:t>Do you have an example of someone who has activated the 'isolation mode' because they are forced by circumstances? A divorce, the loss of a loved one, a disability: How do we approach whoever is in such circumstances?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hape 210"/>
          <p:cNvSpPr>
            <a:spLocks noGrp="1" noRot="1" noChangeAspect="1"/>
          </p:cNvSpPr>
          <p:nvPr>
            <p:ph type="sldImg"/>
          </p:nvPr>
        </p:nvSpPr>
        <p:spPr>
          <a:prstGeom prst="rect">
            <a:avLst/>
          </a:prstGeom>
        </p:spPr>
        <p:txBody>
          <a:bodyPr/>
          <a:lstStyle/>
          <a:p>
            <a:endParaRPr/>
          </a:p>
        </p:txBody>
      </p:sp>
      <p:sp>
        <p:nvSpPr>
          <p:cNvPr id="211" name="Shape 211"/>
          <p:cNvSpPr>
            <a:spLocks noGrp="1"/>
          </p:cNvSpPr>
          <p:nvPr>
            <p:ph type="body" sz="quarter" idx="1"/>
          </p:nvPr>
        </p:nvSpPr>
        <p:spPr>
          <a:prstGeom prst="rect">
            <a:avLst/>
          </a:prstGeom>
        </p:spPr>
        <p:txBody>
          <a:bodyPr/>
          <a:lstStyle/>
          <a:p>
            <a:r>
              <a:t>PPT p14: Read the Apostle Paul's exhortation on the support we can give to those who are alone, in spite of themselves: Galatians 6:1-9.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noRot="1" noChangeAspect="1"/>
          </p:cNvSpPr>
          <p:nvPr>
            <p:ph type="sldImg"/>
          </p:nvPr>
        </p:nvSpPr>
        <p:spPr>
          <a:prstGeom prst="rect">
            <a:avLst/>
          </a:prstGeom>
        </p:spPr>
        <p:txBody>
          <a:bodyPr/>
          <a:lstStyle/>
          <a:p>
            <a:endParaRPr/>
          </a:p>
        </p:txBody>
      </p:sp>
      <p:sp>
        <p:nvSpPr>
          <p:cNvPr id="218" name="Shape 218"/>
          <p:cNvSpPr>
            <a:spLocks noGrp="1"/>
          </p:cNvSpPr>
          <p:nvPr>
            <p:ph type="body" sz="quarter" idx="1"/>
          </p:nvPr>
        </p:nvSpPr>
        <p:spPr>
          <a:prstGeom prst="rect">
            <a:avLst/>
          </a:prstGeom>
        </p:spPr>
        <p:txBody>
          <a:bodyPr/>
          <a:lstStyle/>
          <a:p>
            <a:r>
              <a:t>PPT p15: c. We are alone because they have abandoned us </a:t>
            </a:r>
          </a:p>
          <a:p>
            <a:r>
              <a:t>This is the saddest condition, because you find yourself forced to live alone. </a:t>
            </a:r>
          </a:p>
          <a:p>
            <a:r>
              <a:t>Many elderly people live this sad reality, but also people with disabilities, or people who are victims of extreme conditions and who have been rejected, and even people who have made a religious choice that is not shared. Sometimes we are responsible for these refusals, sometimes we are victims of them.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a:spLocks noGrp="1" noRot="1" noChangeAspect="1"/>
          </p:cNvSpPr>
          <p:nvPr>
            <p:ph type="sldImg"/>
          </p:nvPr>
        </p:nvSpPr>
        <p:spPr>
          <a:prstGeom prst="rect">
            <a:avLst/>
          </a:prstGeom>
        </p:spPr>
        <p:txBody>
          <a:bodyPr/>
          <a:lstStyle/>
          <a:p>
            <a:endParaRPr/>
          </a:p>
        </p:txBody>
      </p:sp>
      <p:sp>
        <p:nvSpPr>
          <p:cNvPr id="225" name="Shape 225"/>
          <p:cNvSpPr>
            <a:spLocks noGrp="1"/>
          </p:cNvSpPr>
          <p:nvPr>
            <p:ph type="body" sz="quarter" idx="1"/>
          </p:nvPr>
        </p:nvSpPr>
        <p:spPr>
          <a:prstGeom prst="rect">
            <a:avLst/>
          </a:prstGeom>
        </p:spPr>
        <p:txBody>
          <a:bodyPr/>
          <a:lstStyle/>
          <a:p>
            <a:r>
              <a:t>PPT p16: Being old or disabled is never a good reason to exclude and/or eliminate a person.</a:t>
            </a:r>
          </a:p>
          <a:p>
            <a:r>
              <a:t>A serious deprivation that elderly people or people with disabilities suffer is not the weakening of their bodies, but the abandonment, exclusion, deprivation of a sincere love contact.</a:t>
            </a:r>
          </a:p>
          <a:p>
            <a:endParaRPr/>
          </a:p>
          <a:p>
            <a:r>
              <a:t>Ideologies such as individualism, egocentricity, and materialistic consumerism break down social ties, increasing a mentality of "rejection", which leads to the denigration and abandonment of the weakest, those who are considered "useless". In this way, human relations suffer from a social impact that is increasingly selfish and self- interested.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noRot="1" noChangeAspect="1"/>
          </p:cNvSpPr>
          <p:nvPr>
            <p:ph type="sldImg"/>
          </p:nvPr>
        </p:nvSpPr>
        <p:spPr>
          <a:prstGeom prst="rect">
            <a:avLst/>
          </a:prstGeom>
        </p:spPr>
        <p:txBody>
          <a:bodyPr/>
          <a:lstStyle/>
          <a:p>
            <a:endParaRPr/>
          </a:p>
        </p:txBody>
      </p:sp>
      <p:sp>
        <p:nvSpPr>
          <p:cNvPr id="232" name="Shape 232"/>
          <p:cNvSpPr>
            <a:spLocks noGrp="1"/>
          </p:cNvSpPr>
          <p:nvPr>
            <p:ph type="body" sz="quarter" idx="1"/>
          </p:nvPr>
        </p:nvSpPr>
        <p:spPr>
          <a:prstGeom prst="rect">
            <a:avLst/>
          </a:prstGeom>
        </p:spPr>
        <p:txBody>
          <a:bodyPr/>
          <a:lstStyle/>
          <a:p>
            <a:r>
              <a:t>PPT p17: Among these solitudes, there are those related to religious choices. The conversion of a spouse who is not convinced by his/her partner generates a condition of spiritual solitude, of abandonment.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noRot="1" noChangeAspect="1"/>
          </p:cNvSpPr>
          <p:nvPr>
            <p:ph type="sldImg"/>
          </p:nvPr>
        </p:nvSpPr>
        <p:spPr>
          <a:prstGeom prst="rect">
            <a:avLst/>
          </a:prstGeom>
        </p:spPr>
        <p:txBody>
          <a:bodyPr/>
          <a:lstStyle/>
          <a:p>
            <a:endParaRPr/>
          </a:p>
        </p:txBody>
      </p:sp>
      <p:sp>
        <p:nvSpPr>
          <p:cNvPr id="237" name="Shape 237"/>
          <p:cNvSpPr>
            <a:spLocks noGrp="1"/>
          </p:cNvSpPr>
          <p:nvPr>
            <p:ph type="body" sz="quarter" idx="1"/>
          </p:nvPr>
        </p:nvSpPr>
        <p:spPr>
          <a:prstGeom prst="rect">
            <a:avLst/>
          </a:prstGeom>
        </p:spPr>
        <p:txBody>
          <a:bodyPr/>
          <a:lstStyle/>
          <a:p>
            <a:r>
              <a:t>PPT p18: If you were in the same condition of being abandoned, what would you want to be told or have done to get you out of isolation?</a:t>
            </a:r>
          </a:p>
          <a:p>
            <a:r>
              <a:t>Jesus alerted us when he said: Mark 10:42-45.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hape 244"/>
          <p:cNvSpPr>
            <a:spLocks noGrp="1" noRot="1" noChangeAspect="1"/>
          </p:cNvSpPr>
          <p:nvPr>
            <p:ph type="sldImg"/>
          </p:nvPr>
        </p:nvSpPr>
        <p:spPr>
          <a:prstGeom prst="rect">
            <a:avLst/>
          </a:prstGeom>
        </p:spPr>
        <p:txBody>
          <a:bodyPr/>
          <a:lstStyle/>
          <a:p>
            <a:endParaRPr/>
          </a:p>
        </p:txBody>
      </p:sp>
      <p:sp>
        <p:nvSpPr>
          <p:cNvPr id="245" name="Shape 245"/>
          <p:cNvSpPr>
            <a:spLocks noGrp="1"/>
          </p:cNvSpPr>
          <p:nvPr>
            <p:ph type="body" sz="quarter" idx="1"/>
          </p:nvPr>
        </p:nvSpPr>
        <p:spPr>
          <a:prstGeom prst="rect">
            <a:avLst/>
          </a:prstGeom>
        </p:spPr>
        <p:txBody>
          <a:bodyPr/>
          <a:lstStyle/>
          <a:p>
            <a:r>
              <a:t>Unfortunately, in this experience of abandonment, we also include God. There are many people who denounce that they have also been abandoned by God. Failure to answer the many prayers, both on the level of health and on the level of existence, can generate this feeling of abandonment on the Lord’s part. </a:t>
            </a:r>
          </a:p>
          <a:p>
            <a:r>
              <a:t>PPT p19: God said: Isaiah 49:14-16. Matthew 28:20</a:t>
            </a:r>
          </a:p>
          <a:p>
            <a:r>
              <a:t>How can we help those who feel abandoned by God to regain that trust in Him as they once had?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Shape 126"/>
          <p:cNvSpPr>
            <a:spLocks noGrp="1" noRot="1" noChangeAspect="1"/>
          </p:cNvSpPr>
          <p:nvPr>
            <p:ph type="sldImg"/>
          </p:nvPr>
        </p:nvSpPr>
        <p:spPr>
          <a:prstGeom prst="rect">
            <a:avLst/>
          </a:prstGeom>
        </p:spPr>
        <p:txBody>
          <a:bodyPr/>
          <a:lstStyle/>
          <a:p>
            <a:endParaRPr/>
          </a:p>
        </p:txBody>
      </p:sp>
      <p:sp>
        <p:nvSpPr>
          <p:cNvPr id="127" name="Shape 127"/>
          <p:cNvSpPr>
            <a:spLocks noGrp="1"/>
          </p:cNvSpPr>
          <p:nvPr>
            <p:ph type="body" sz="quarter" idx="1"/>
          </p:nvPr>
        </p:nvSpPr>
        <p:spPr>
          <a:prstGeom prst="rect">
            <a:avLst/>
          </a:prstGeom>
        </p:spPr>
        <p:txBody>
          <a:bodyPr/>
          <a:lstStyle/>
          <a:p>
            <a:r>
              <a:t>PPT p2: Loneliness. A feeling that we have all experienced, albeit with different intensities. </a:t>
            </a:r>
          </a:p>
          <a:p>
            <a:endParaRPr/>
          </a:p>
          <a:p>
            <a:r>
              <a:t>Loneliness does not mean being alone. You can be happy even if you are alone. Loneliness is what those who are socially isolated feel, it is felt when there is a lack of connection between desired social relationships and real relationships.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a:spLocks noGrp="1" noRot="1" noChangeAspect="1"/>
          </p:cNvSpPr>
          <p:nvPr>
            <p:ph type="sldImg"/>
          </p:nvPr>
        </p:nvSpPr>
        <p:spPr>
          <a:prstGeom prst="rect">
            <a:avLst/>
          </a:prstGeom>
        </p:spPr>
        <p:txBody>
          <a:bodyPr/>
          <a:lstStyle/>
          <a:p>
            <a:endParaRPr/>
          </a:p>
        </p:txBody>
      </p:sp>
      <p:sp>
        <p:nvSpPr>
          <p:cNvPr id="252" name="Shape 252"/>
          <p:cNvSpPr>
            <a:spLocks noGrp="1"/>
          </p:cNvSpPr>
          <p:nvPr>
            <p:ph type="body" sz="quarter" idx="1"/>
          </p:nvPr>
        </p:nvSpPr>
        <p:spPr>
          <a:prstGeom prst="rect">
            <a:avLst/>
          </a:prstGeom>
        </p:spPr>
        <p:txBody>
          <a:bodyPr/>
          <a:lstStyle/>
          <a:p>
            <a:r>
              <a:t>Conclusion</a:t>
            </a:r>
          </a:p>
          <a:p>
            <a:endParaRPr/>
          </a:p>
          <a:p>
            <a:r>
              <a:t>Need some company. </a:t>
            </a:r>
          </a:p>
          <a:p>
            <a:r>
              <a:t>We were not made to live alone. </a:t>
            </a:r>
          </a:p>
          <a:p>
            <a:r>
              <a:t>When God created Adam, He established in him the need for companionship, inviting him to evaluate the animal world, already coupled. It is our Creator who said: "It is not good that man be alone" (Genesis 2:28). </a:t>
            </a:r>
          </a:p>
          <a:p>
            <a:r>
              <a:t>This assumption did not refer only to the need to have a family companion, but it expands to include all those interpersonal contacts that make up our social context. </a:t>
            </a:r>
          </a:p>
          <a:p>
            <a:endParaRPr/>
          </a:p>
          <a:p>
            <a:r>
              <a:t>PPT p20: It can happen that we are alone in the midst of so many people. Among the loneliest individuals are those who live in the big cities. Have you ever observed people on the bus, or in the metro, or on the train, people reading, people talking, people staring at the void, waiting to get off? </a:t>
            </a:r>
          </a:p>
          <a:p>
            <a:endParaRPr/>
          </a:p>
          <a:p>
            <a:r>
              <a:t>How can you proactively seek to be more sensitive to whomever those people might be? Think about and ... let your "drop" make the difference!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Shape 133"/>
          <p:cNvSpPr>
            <a:spLocks noGrp="1" noRot="1" noChangeAspect="1"/>
          </p:cNvSpPr>
          <p:nvPr>
            <p:ph type="sldImg"/>
          </p:nvPr>
        </p:nvSpPr>
        <p:spPr>
          <a:prstGeom prst="rect">
            <a:avLst/>
          </a:prstGeom>
        </p:spPr>
        <p:txBody>
          <a:bodyPr/>
          <a:lstStyle/>
          <a:p>
            <a:endParaRPr/>
          </a:p>
        </p:txBody>
      </p:sp>
      <p:sp>
        <p:nvSpPr>
          <p:cNvPr id="134" name="Shape 134"/>
          <p:cNvSpPr>
            <a:spLocks noGrp="1"/>
          </p:cNvSpPr>
          <p:nvPr>
            <p:ph type="body" sz="quarter" idx="1"/>
          </p:nvPr>
        </p:nvSpPr>
        <p:spPr>
          <a:prstGeom prst="rect">
            <a:avLst/>
          </a:prstGeom>
        </p:spPr>
        <p:txBody>
          <a:bodyPr/>
          <a:lstStyle/>
          <a:p>
            <a:r>
              <a:t>PPT p3: Feeling isolated may mean that you need to reinterpret the vision of your social interactions. If you feel that someone is avoiding you, ask yourself if you have been hostile or in 'isolation mode' and if they are only reacting to your behavior.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noRot="1" noChangeAspect="1"/>
          </p:cNvSpPr>
          <p:nvPr>
            <p:ph type="sldImg"/>
          </p:nvPr>
        </p:nvSpPr>
        <p:spPr>
          <a:prstGeom prst="rect">
            <a:avLst/>
          </a:prstGeom>
        </p:spPr>
        <p:txBody>
          <a:bodyPr/>
          <a:lstStyle/>
          <a:p>
            <a:endParaRPr/>
          </a:p>
        </p:txBody>
      </p:sp>
      <p:sp>
        <p:nvSpPr>
          <p:cNvPr id="143" name="Shape 143"/>
          <p:cNvSpPr>
            <a:spLocks noGrp="1"/>
          </p:cNvSpPr>
          <p:nvPr>
            <p:ph type="body" sz="quarter" idx="1"/>
          </p:nvPr>
        </p:nvSpPr>
        <p:spPr>
          <a:prstGeom prst="rect">
            <a:avLst/>
          </a:prstGeom>
        </p:spPr>
        <p:txBody>
          <a:bodyPr/>
          <a:lstStyle/>
          <a:p>
            <a:r>
              <a:t>PTT p4: But there is also the 'isolation mode' determined by personal choice and lived with satisfaction.    </a:t>
            </a:r>
          </a:p>
          <a:p>
            <a:r>
              <a:t>Loneliness starts from a chosen personal assumption or immediately. We have categorized three reasons why people find themselves living apart from the rest of the world.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noRot="1" noChangeAspect="1"/>
          </p:cNvSpPr>
          <p:nvPr>
            <p:ph type="sldImg"/>
          </p:nvPr>
        </p:nvSpPr>
        <p:spPr>
          <a:prstGeom prst="rect">
            <a:avLst/>
          </a:prstGeom>
        </p:spPr>
        <p:txBody>
          <a:bodyPr/>
          <a:lstStyle/>
          <a:p>
            <a:endParaRPr/>
          </a:p>
        </p:txBody>
      </p:sp>
      <p:sp>
        <p:nvSpPr>
          <p:cNvPr id="150" name="Shape 150"/>
          <p:cNvSpPr>
            <a:spLocks noGrp="1"/>
          </p:cNvSpPr>
          <p:nvPr>
            <p:ph type="body" sz="quarter" idx="1"/>
          </p:nvPr>
        </p:nvSpPr>
        <p:spPr>
          <a:prstGeom prst="rect">
            <a:avLst/>
          </a:prstGeom>
        </p:spPr>
        <p:txBody>
          <a:bodyPr/>
          <a:lstStyle/>
          <a:p>
            <a:r>
              <a:t>PPT p5: </a:t>
            </a:r>
          </a:p>
          <a:p>
            <a:r>
              <a:t>a. they choose to be alone</a:t>
            </a:r>
          </a:p>
          <a:p>
            <a:r>
              <a:t>b. the circumstances of life lead them to live alone</a:t>
            </a:r>
          </a:p>
          <a:p>
            <a:r>
              <a:t>c. they are alone because others have abandoned them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noRot="1" noChangeAspect="1"/>
          </p:cNvSpPr>
          <p:nvPr>
            <p:ph type="sldImg"/>
          </p:nvPr>
        </p:nvSpPr>
        <p:spPr>
          <a:prstGeom prst="rect">
            <a:avLst/>
          </a:prstGeom>
        </p:spPr>
        <p:txBody>
          <a:bodyPr/>
          <a:lstStyle/>
          <a:p>
            <a:endParaRPr/>
          </a:p>
        </p:txBody>
      </p:sp>
      <p:sp>
        <p:nvSpPr>
          <p:cNvPr id="157" name="Shape 157"/>
          <p:cNvSpPr>
            <a:spLocks noGrp="1"/>
          </p:cNvSpPr>
          <p:nvPr>
            <p:ph type="body" sz="quarter" idx="1"/>
          </p:nvPr>
        </p:nvSpPr>
        <p:spPr>
          <a:prstGeom prst="rect">
            <a:avLst/>
          </a:prstGeom>
        </p:spPr>
        <p:txBody>
          <a:bodyPr/>
          <a:lstStyle/>
          <a:p>
            <a:r>
              <a:t>PPT p6: a. They choose to be alone</a:t>
            </a:r>
          </a:p>
          <a:p>
            <a:r>
              <a:t>There are men and women who, by choice, determine within themselves not to have relations with others of the same kind. They lock themselves up in their loneliness because they think they live well like that. The relationship with themselves satisfies them and they do not need outside contact. Sometimes these are time-limited choices to live a particular experience, sometimes they are choices determined by people’s social condition.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r>
              <a:t>PPT p7: Let's think about hermits. A hermit is one who lives, by his own choice and to a certain extent, in isolation from society, often in a remote place. The main reasons that can lead to such a choice are usually spiritual or religious.</a:t>
            </a:r>
          </a:p>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Shape 170"/>
          <p:cNvSpPr>
            <a:spLocks noGrp="1" noRot="1" noChangeAspect="1"/>
          </p:cNvSpPr>
          <p:nvPr>
            <p:ph type="sldImg"/>
          </p:nvPr>
        </p:nvSpPr>
        <p:spPr>
          <a:prstGeom prst="rect">
            <a:avLst/>
          </a:prstGeom>
        </p:spPr>
        <p:txBody>
          <a:bodyPr/>
          <a:lstStyle/>
          <a:p>
            <a:endParaRPr/>
          </a:p>
        </p:txBody>
      </p:sp>
      <p:sp>
        <p:nvSpPr>
          <p:cNvPr id="171" name="Shape 171"/>
          <p:cNvSpPr>
            <a:spLocks noGrp="1"/>
          </p:cNvSpPr>
          <p:nvPr>
            <p:ph type="body" sz="quarter" idx="1"/>
          </p:nvPr>
        </p:nvSpPr>
        <p:spPr>
          <a:prstGeom prst="rect">
            <a:avLst/>
          </a:prstGeom>
        </p:spPr>
        <p:txBody>
          <a:bodyPr/>
          <a:lstStyle/>
          <a:p>
            <a:r>
              <a:t>PPT p8: For example the choice of being single. </a:t>
            </a:r>
          </a:p>
          <a:p>
            <a:endParaRPr/>
          </a:p>
          <a:p>
            <a:r>
              <a:t>Although we must bear in mind that there are circumstances in life that "oblige" us to choose to remain single, it is not a question of being completely isolated.  It is undoubtedly a choice dictated by the life goals we want to pursue. It is a choice determined by a clear personal position regarding the life of a couple. </a:t>
            </a:r>
          </a:p>
          <a:p>
            <a:r>
              <a:t>What do you think of this choice?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r>
              <a:t>PPT p9: Being single, the thought of the Apostle Paul:  I Corinthians 7: 25-28</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–Johnny Appleseed</a:t>
            </a:r>
          </a:p>
        </p:txBody>
      </p:sp>
      <p:sp>
        <p:nvSpPr>
          <p:cNvPr id="94" name="“Type a quote here.”"/>
          <p:cNvSpPr txBox="1">
            <a:spLocks noGrp="1"/>
          </p:cNvSpPr>
          <p:nvPr>
            <p:ph type="body" sz="quarter" idx="14"/>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25600" y="673100"/>
            <a:ext cx="9753600" cy="5905500"/>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18300" y="635000"/>
            <a:ext cx="5334000" cy="82169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718300" y="2590800"/>
            <a:ext cx="5334000" cy="62865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718300" y="889000"/>
            <a:ext cx="5334000" cy="3771900"/>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sp>
        <p:nvSpPr>
          <p:cNvPr id="4"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hyperlink" Target="http://biblehub.com/galatians/6-6.htm" TargetMode="External"/><Relationship Id="rId3" Type="http://schemas.openxmlformats.org/officeDocument/2006/relationships/hyperlink" Target="http://biblehub.com/galatians/6-1.htm" TargetMode="External"/><Relationship Id="rId7" Type="http://schemas.openxmlformats.org/officeDocument/2006/relationships/hyperlink" Target="http://biblehub.com/galatians/6-5.htm"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hyperlink" Target="http://biblehub.com/galatians/6-4.htm" TargetMode="External"/><Relationship Id="rId11" Type="http://schemas.openxmlformats.org/officeDocument/2006/relationships/hyperlink" Target="http://biblehub.com/galatians/6-9.htm" TargetMode="External"/><Relationship Id="rId5" Type="http://schemas.openxmlformats.org/officeDocument/2006/relationships/hyperlink" Target="http://biblehub.com/galatians/6-3.htm" TargetMode="External"/><Relationship Id="rId10" Type="http://schemas.openxmlformats.org/officeDocument/2006/relationships/hyperlink" Target="http://biblehub.com/galatians/6-8.htm" TargetMode="External"/><Relationship Id="rId4" Type="http://schemas.openxmlformats.org/officeDocument/2006/relationships/hyperlink" Target="http://biblehub.com/galatians/6-2.htm" TargetMode="External"/><Relationship Id="rId9" Type="http://schemas.openxmlformats.org/officeDocument/2006/relationships/hyperlink" Target="http://biblehub.com/galatians/6-7.htm"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hyperlink" Target="http://biblehub.com/mark/10-42.htm"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hyperlink" Target="http://biblehub.com/mark/10-45.htm" TargetMode="External"/><Relationship Id="rId5" Type="http://schemas.openxmlformats.org/officeDocument/2006/relationships/hyperlink" Target="http://biblehub.com/mark/10-44.htm" TargetMode="External"/><Relationship Id="rId4" Type="http://schemas.openxmlformats.org/officeDocument/2006/relationships/hyperlink" Target="http://biblehub.com/mark/10-43.htm"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8.jpg"/><Relationship Id="rId7" Type="http://schemas.openxmlformats.org/officeDocument/2006/relationships/hyperlink" Target="http://biblehub.com/mark/10-45.htm"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hyperlink" Target="http://biblehub.com/mark/10-44.htm" TargetMode="External"/><Relationship Id="rId5" Type="http://schemas.openxmlformats.org/officeDocument/2006/relationships/hyperlink" Target="http://biblehub.com/mark/10-43.htm" TargetMode="External"/><Relationship Id="rId4" Type="http://schemas.openxmlformats.org/officeDocument/2006/relationships/hyperlink" Target="http://biblehub.com/mark/10-42.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pic>
        <p:nvPicPr>
          <p:cNvPr id="3" name="Picture 2">
            <a:extLst>
              <a:ext uri="{FF2B5EF4-FFF2-40B4-BE49-F238E27FC236}">
                <a16:creationId xmlns:a16="http://schemas.microsoft.com/office/drawing/2014/main" id="{5B889E66-CC68-8840-9ABC-5E5E67FF36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3004801" cy="8705850"/>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A40FF4-9BBF-6A4F-BFEB-EF2115928D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8689"/>
            <a:ext cx="13048522" cy="8689934"/>
          </a:xfrm>
          <a:prstGeom prst="rect">
            <a:avLst/>
          </a:prstGeom>
        </p:spPr>
      </p:pic>
      <p:sp>
        <p:nvSpPr>
          <p:cNvPr id="17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180" name="Circumstances of life lead you to live alone"/>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543305">
              <a:spcBef>
                <a:spcPts val="3900"/>
              </a:spcBef>
              <a:defRPr sz="4836" b="0">
                <a:latin typeface="Noto Sans"/>
                <a:ea typeface="Noto Sans"/>
                <a:cs typeface="Noto Sans"/>
                <a:sym typeface="Noto Sans"/>
              </a:defRPr>
            </a:lvl1pPr>
          </a:lstStyle>
          <a:p>
            <a:r>
              <a:t>Circumstances of life lead you to live alone</a:t>
            </a:r>
          </a:p>
        </p:txBody>
      </p:sp>
      <p:pic>
        <p:nvPicPr>
          <p:cNvPr id="181"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ECBC26-5B2F-6047-B930-2F56B5719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27"/>
            <a:ext cx="13004800" cy="8687966"/>
          </a:xfrm>
          <a:prstGeom prst="rect">
            <a:avLst/>
          </a:prstGeom>
        </p:spPr>
      </p:pic>
      <p:sp>
        <p:nvSpPr>
          <p:cNvPr id="18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sp>
        <p:nvSpPr>
          <p:cNvPr id="187" name="A divorce"/>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A divorce</a:t>
            </a:r>
          </a:p>
        </p:txBody>
      </p:sp>
      <p:pic>
        <p:nvPicPr>
          <p:cNvPr id="188"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3647DC7-4110-8B4B-9F4E-9F67FD37E3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25451"/>
            <a:ext cx="13013627" cy="8666695"/>
          </a:xfrm>
          <a:prstGeom prst="rect">
            <a:avLst/>
          </a:prstGeom>
        </p:spPr>
      </p:pic>
      <p:sp>
        <p:nvSpPr>
          <p:cNvPr id="19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
        <p:nvSpPr>
          <p:cNvPr id="194" name="The death of a loved one"/>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The death of a loved one</a:t>
            </a:r>
          </a:p>
        </p:txBody>
      </p:sp>
      <p:pic>
        <p:nvPicPr>
          <p:cNvPr id="195"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73C3D9F-6193-B843-9019-7E454FAFE1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36" y="0"/>
            <a:ext cx="13035936" cy="8681552"/>
          </a:xfrm>
          <a:prstGeom prst="rect">
            <a:avLst/>
          </a:prstGeom>
        </p:spPr>
      </p:pic>
      <p:sp>
        <p:nvSpPr>
          <p:cNvPr id="20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13</a:t>
            </a:fld>
            <a:endParaRPr/>
          </a:p>
        </p:txBody>
      </p:sp>
      <p:sp>
        <p:nvSpPr>
          <p:cNvPr id="203" name="Isolation mode"/>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Isolation mode</a:t>
            </a:r>
          </a:p>
        </p:txBody>
      </p:sp>
      <p:pic>
        <p:nvPicPr>
          <p:cNvPr id="204"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1Brothers and sisters, if someone is caught in a sin, you who live by the Spirit should restore that person gently. But watch yourselves, or you also may be tempted. 2Carry each other’s burdens, and in this way you will fulfill the law of Christ. 3If anyone thinks they are something when they are not, they deceive themselves. 4Each one should test their own actions. Then they can take pride in themselves alone, without comparing themselves to someone else, 5for each one should carry their own load. 6Nevertheless, the one who receives instruction in the word should share all good things with their instructor. 7Do not be deceived: God cannot be mocked. A man reaps what he sows. 8Whoever sows to please their flesh, from the flesh will reap destruction; whoever sows to please the Spirit, from the Spirit will reap eternal life. 9Let us not become weary in doing good, for at the proper time we will reap a harvest if we do not give up.…"/>
          <p:cNvSpPr txBox="1">
            <a:spLocks noGrp="1"/>
          </p:cNvSpPr>
          <p:nvPr>
            <p:ph type="body" idx="1"/>
          </p:nvPr>
        </p:nvSpPr>
        <p:spPr>
          <a:xfrm>
            <a:off x="653143" y="358082"/>
            <a:ext cx="11458246" cy="9084498"/>
          </a:xfrm>
          <a:prstGeom prst="rect">
            <a:avLst/>
          </a:prstGeom>
        </p:spPr>
        <p:txBody>
          <a:bodyPr anchor="t">
            <a:normAutofit fontScale="92500"/>
          </a:bodyPr>
          <a:lstStyle/>
          <a:p>
            <a:pPr marL="0" indent="0" defTabSz="457200">
              <a:lnSpc>
                <a:spcPts val="4800"/>
              </a:lnSpc>
              <a:spcBef>
                <a:spcPts val="1200"/>
              </a:spcBef>
              <a:buSzTx/>
              <a:buNone/>
              <a:defRPr sz="2900" i="1">
                <a:latin typeface="Noto Sans"/>
                <a:ea typeface="Noto Sans"/>
                <a:cs typeface="Noto Sans"/>
                <a:sym typeface="Noto Sans"/>
              </a:defRPr>
            </a:pPr>
            <a:r>
              <a:rPr u="sng" dirty="0">
                <a:solidFill>
                  <a:schemeClr val="tx1"/>
                </a:solidFill>
                <a:hlinkClick r:id="rId3">
                  <a:extLst>
                    <a:ext uri="{A12FA001-AC4F-418D-AE19-62706E023703}">
                      <ahyp:hlinkClr xmlns:ahyp="http://schemas.microsoft.com/office/drawing/2018/hyperlinkcolor" val="tx"/>
                    </a:ext>
                  </a:extLst>
                </a:hlinkClick>
              </a:rPr>
              <a:t>1</a:t>
            </a:r>
            <a:r>
              <a:rPr dirty="0">
                <a:solidFill>
                  <a:schemeClr val="tx1"/>
                </a:solidFill>
              </a:rPr>
              <a:t>Brothers and sisters, if someone is caught in a sin, you who live by the Spirit should restore that person gently. But watch yourselves, or you also may be tempted. </a:t>
            </a:r>
            <a:r>
              <a:rPr u="sng" dirty="0">
                <a:solidFill>
                  <a:schemeClr val="tx1"/>
                </a:solidFill>
                <a:hlinkClick r:id="rId4">
                  <a:extLst>
                    <a:ext uri="{A12FA001-AC4F-418D-AE19-62706E023703}">
                      <ahyp:hlinkClr xmlns:ahyp="http://schemas.microsoft.com/office/drawing/2018/hyperlinkcolor" val="tx"/>
                    </a:ext>
                  </a:extLst>
                </a:hlinkClick>
              </a:rPr>
              <a:t>2</a:t>
            </a:r>
            <a:r>
              <a:rPr dirty="0">
                <a:solidFill>
                  <a:schemeClr val="tx1"/>
                </a:solidFill>
              </a:rPr>
              <a:t>Carry each other’s burdens, and in this way you will fulfill the law of Christ. </a:t>
            </a:r>
            <a:r>
              <a:rPr u="sng" dirty="0">
                <a:solidFill>
                  <a:schemeClr val="tx1"/>
                </a:solidFill>
                <a:hlinkClick r:id="rId5">
                  <a:extLst>
                    <a:ext uri="{A12FA001-AC4F-418D-AE19-62706E023703}">
                      <ahyp:hlinkClr xmlns:ahyp="http://schemas.microsoft.com/office/drawing/2018/hyperlinkcolor" val="tx"/>
                    </a:ext>
                  </a:extLst>
                </a:hlinkClick>
              </a:rPr>
              <a:t>3</a:t>
            </a:r>
            <a:r>
              <a:rPr dirty="0">
                <a:solidFill>
                  <a:schemeClr val="tx1"/>
                </a:solidFill>
              </a:rPr>
              <a:t>If anyone thinks they are something when they are not, they deceive themselves. </a:t>
            </a:r>
            <a:r>
              <a:rPr u="sng" dirty="0">
                <a:solidFill>
                  <a:schemeClr val="tx1"/>
                </a:solidFill>
                <a:hlinkClick r:id="rId6">
                  <a:extLst>
                    <a:ext uri="{A12FA001-AC4F-418D-AE19-62706E023703}">
                      <ahyp:hlinkClr xmlns:ahyp="http://schemas.microsoft.com/office/drawing/2018/hyperlinkcolor" val="tx"/>
                    </a:ext>
                  </a:extLst>
                </a:hlinkClick>
              </a:rPr>
              <a:t>4</a:t>
            </a:r>
            <a:r>
              <a:rPr dirty="0">
                <a:solidFill>
                  <a:schemeClr val="tx1"/>
                </a:solidFill>
              </a:rPr>
              <a:t>Each one should test their own actions. Then they can take pride in themselves alone, without comparing themselves to someone else, </a:t>
            </a:r>
            <a:r>
              <a:rPr u="sng" dirty="0">
                <a:solidFill>
                  <a:schemeClr val="tx1"/>
                </a:solidFill>
                <a:hlinkClick r:id="rId7">
                  <a:extLst>
                    <a:ext uri="{A12FA001-AC4F-418D-AE19-62706E023703}">
                      <ahyp:hlinkClr xmlns:ahyp="http://schemas.microsoft.com/office/drawing/2018/hyperlinkcolor" val="tx"/>
                    </a:ext>
                  </a:extLst>
                </a:hlinkClick>
              </a:rPr>
              <a:t>5</a:t>
            </a:r>
            <a:r>
              <a:rPr dirty="0">
                <a:solidFill>
                  <a:schemeClr val="tx1"/>
                </a:solidFill>
              </a:rPr>
              <a:t>for each one should carry their own load. </a:t>
            </a:r>
            <a:r>
              <a:rPr u="sng" dirty="0">
                <a:solidFill>
                  <a:schemeClr val="tx1"/>
                </a:solidFill>
                <a:hlinkClick r:id="rId8">
                  <a:extLst>
                    <a:ext uri="{A12FA001-AC4F-418D-AE19-62706E023703}">
                      <ahyp:hlinkClr xmlns:ahyp="http://schemas.microsoft.com/office/drawing/2018/hyperlinkcolor" val="tx"/>
                    </a:ext>
                  </a:extLst>
                </a:hlinkClick>
              </a:rPr>
              <a:t>6</a:t>
            </a:r>
            <a:r>
              <a:rPr dirty="0">
                <a:solidFill>
                  <a:schemeClr val="tx1"/>
                </a:solidFill>
              </a:rPr>
              <a:t>Nevertheless, the one who receives instruction in the word should share all good things with their instructor. </a:t>
            </a:r>
            <a:r>
              <a:rPr u="sng" dirty="0">
                <a:solidFill>
                  <a:schemeClr val="tx1"/>
                </a:solidFill>
                <a:hlinkClick r:id="rId9">
                  <a:extLst>
                    <a:ext uri="{A12FA001-AC4F-418D-AE19-62706E023703}">
                      <ahyp:hlinkClr xmlns:ahyp="http://schemas.microsoft.com/office/drawing/2018/hyperlinkcolor" val="tx"/>
                    </a:ext>
                  </a:extLst>
                </a:hlinkClick>
              </a:rPr>
              <a:t>7</a:t>
            </a:r>
            <a:r>
              <a:rPr dirty="0">
                <a:solidFill>
                  <a:schemeClr val="tx1"/>
                </a:solidFill>
              </a:rPr>
              <a:t>Do not be deceived: God cannot be mocked. A man reaps what he sows. </a:t>
            </a:r>
            <a:r>
              <a:rPr u="sng" dirty="0">
                <a:solidFill>
                  <a:schemeClr val="tx1"/>
                </a:solidFill>
                <a:hlinkClick r:id="rId10">
                  <a:extLst>
                    <a:ext uri="{A12FA001-AC4F-418D-AE19-62706E023703}">
                      <ahyp:hlinkClr xmlns:ahyp="http://schemas.microsoft.com/office/drawing/2018/hyperlinkcolor" val="tx"/>
                    </a:ext>
                  </a:extLst>
                </a:hlinkClick>
              </a:rPr>
              <a:t>8</a:t>
            </a:r>
            <a:r>
              <a:rPr dirty="0">
                <a:solidFill>
                  <a:schemeClr val="tx1"/>
                </a:solidFill>
              </a:rPr>
              <a:t>Whoever sows to please their flesh, from the flesh will reap destruction; whoever sows to please the Spirit, from the Spirit will reap eternal life. </a:t>
            </a:r>
            <a:r>
              <a:rPr u="sng" dirty="0">
                <a:solidFill>
                  <a:schemeClr val="tx1"/>
                </a:solidFill>
                <a:hlinkClick r:id="rId11">
                  <a:extLst>
                    <a:ext uri="{A12FA001-AC4F-418D-AE19-62706E023703}">
                      <ahyp:hlinkClr xmlns:ahyp="http://schemas.microsoft.com/office/drawing/2018/hyperlinkcolor" val="tx"/>
                    </a:ext>
                  </a:extLst>
                </a:hlinkClick>
              </a:rPr>
              <a:t>9</a:t>
            </a:r>
            <a:r>
              <a:rPr dirty="0">
                <a:solidFill>
                  <a:schemeClr val="tx1"/>
                </a:solidFill>
              </a:rPr>
              <a:t>Let us not become weary in doing good, for at the proper time we will reap a harvest if we do not give up. </a:t>
            </a:r>
          </a:p>
          <a:p>
            <a:pPr marL="0" indent="0" defTabSz="457200">
              <a:lnSpc>
                <a:spcPts val="4800"/>
              </a:lnSpc>
              <a:spcBef>
                <a:spcPts val="1200"/>
              </a:spcBef>
              <a:buSzTx/>
              <a:buNone/>
              <a:defRPr sz="2900" i="1">
                <a:latin typeface="Noto Sans"/>
                <a:ea typeface="Noto Sans"/>
                <a:cs typeface="Noto Sans"/>
                <a:sym typeface="Noto Sans"/>
              </a:defRPr>
            </a:pPr>
            <a:r>
              <a:rPr dirty="0">
                <a:solidFill>
                  <a:schemeClr val="tx1"/>
                </a:solidFill>
              </a:rPr>
              <a:t>Galatians 6:1-9</a:t>
            </a:r>
          </a:p>
        </p:txBody>
      </p:sp>
      <p:sp>
        <p:nvSpPr>
          <p:cNvPr id="20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3D1E614-097A-DB40-9482-5FCF9A696D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3004801" cy="8660817"/>
          </a:xfrm>
          <a:prstGeom prst="rect">
            <a:avLst/>
          </a:prstGeom>
        </p:spPr>
      </p:pic>
      <p:sp>
        <p:nvSpPr>
          <p:cNvPr id="21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
        <p:nvSpPr>
          <p:cNvPr id="215" name="You are alone because they have abandoned us"/>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fontScale="92500"/>
          </a:bodyPr>
          <a:lstStyle>
            <a:lvl1pPr algn="l" defTabSz="484886">
              <a:spcBef>
                <a:spcPts val="3400"/>
              </a:spcBef>
              <a:defRPr sz="4316" b="0">
                <a:latin typeface="Noto Sans"/>
                <a:ea typeface="Noto Sans"/>
                <a:cs typeface="Noto Sans"/>
                <a:sym typeface="Noto Sans"/>
              </a:defRPr>
            </a:lvl1pPr>
          </a:lstStyle>
          <a:p>
            <a:r>
              <a:rPr lang="fr-CH" dirty="0"/>
              <a:t>  </a:t>
            </a:r>
            <a:r>
              <a:rPr dirty="0"/>
              <a:t>You are alone because they have abandoned </a:t>
            </a:r>
            <a:r>
              <a:rPr lang="fr-CH" dirty="0" err="1"/>
              <a:t>you</a:t>
            </a:r>
            <a:r>
              <a:rPr dirty="0"/>
              <a:t> </a:t>
            </a:r>
          </a:p>
        </p:txBody>
      </p:sp>
      <p:pic>
        <p:nvPicPr>
          <p:cNvPr id="216"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840DD7A-BC89-114A-A706-3C25109AA4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50"/>
            <a:ext cx="13004800" cy="8660817"/>
          </a:xfrm>
          <a:prstGeom prst="rect">
            <a:avLst/>
          </a:prstGeom>
        </p:spPr>
      </p:pic>
      <p:sp>
        <p:nvSpPr>
          <p:cNvPr id="22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16</a:t>
            </a:fld>
            <a:endParaRPr/>
          </a:p>
        </p:txBody>
      </p:sp>
      <p:sp>
        <p:nvSpPr>
          <p:cNvPr id="222" name="Obstacles"/>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Obstacles</a:t>
            </a:r>
          </a:p>
        </p:txBody>
      </p:sp>
      <p:pic>
        <p:nvPicPr>
          <p:cNvPr id="223"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F25E983-C746-F840-857B-0D26F72F4F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00" y="14419"/>
            <a:ext cx="13015700" cy="8668076"/>
          </a:xfrm>
          <a:prstGeom prst="rect">
            <a:avLst/>
          </a:prstGeom>
        </p:spPr>
      </p:pic>
      <p:sp>
        <p:nvSpPr>
          <p:cNvPr id="22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17</a:t>
            </a:fld>
            <a:endParaRPr/>
          </a:p>
        </p:txBody>
      </p:sp>
      <p:sp>
        <p:nvSpPr>
          <p:cNvPr id="229" name="Religious choice"/>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Religious choice</a:t>
            </a:r>
          </a:p>
        </p:txBody>
      </p:sp>
      <p:pic>
        <p:nvPicPr>
          <p:cNvPr id="230"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42Jesus called them together and said, “You know that those who are regarded as rulers of the Gentiles lord it over them, and their high officials exercise authority over them. 43Not so with you. Instead, whoever wants to become great among you must be your servant, 44and whoever wants to be first must be slave of all. 45For even the Son of Man did not come to be served, but to serve, and to give his life as a ransom for many.”…"/>
          <p:cNvSpPr txBox="1">
            <a:spLocks noGrp="1"/>
          </p:cNvSpPr>
          <p:nvPr>
            <p:ph type="body" idx="1"/>
          </p:nvPr>
        </p:nvSpPr>
        <p:spPr>
          <a:xfrm>
            <a:off x="952500" y="869950"/>
            <a:ext cx="11099800" cy="8013700"/>
          </a:xfrm>
          <a:prstGeom prst="rect">
            <a:avLst/>
          </a:prstGeom>
        </p:spPr>
        <p:txBody>
          <a:bodyPr anchor="t">
            <a:normAutofit fontScale="92500"/>
          </a:bodyPr>
          <a:lstStyle/>
          <a:p>
            <a:pPr marL="0" indent="0" defTabSz="457200">
              <a:lnSpc>
                <a:spcPts val="6200"/>
              </a:lnSpc>
              <a:spcBef>
                <a:spcPts val="0"/>
              </a:spcBef>
              <a:buSzTx/>
              <a:buNone/>
              <a:defRPr sz="4000" i="1">
                <a:latin typeface="Noto Sans"/>
                <a:ea typeface="Noto Sans"/>
                <a:cs typeface="Noto Sans"/>
                <a:sym typeface="Noto Sans"/>
              </a:defRPr>
            </a:pPr>
            <a:r>
              <a:rPr u="sng" dirty="0">
                <a:solidFill>
                  <a:schemeClr val="tx1"/>
                </a:solidFill>
                <a:hlinkClick r:id="rId3">
                  <a:extLst>
                    <a:ext uri="{A12FA001-AC4F-418D-AE19-62706E023703}">
                      <ahyp:hlinkClr xmlns:ahyp="http://schemas.microsoft.com/office/drawing/2018/hyperlinkcolor" val="tx"/>
                    </a:ext>
                  </a:extLst>
                </a:hlinkClick>
              </a:rPr>
              <a:t>42</a:t>
            </a:r>
            <a:r>
              <a:rPr dirty="0">
                <a:solidFill>
                  <a:schemeClr val="tx1"/>
                </a:solidFill>
              </a:rPr>
              <a:t>Jesus called them together and said, “You know that those who are regarded as rulers of the Gentiles lord it over them, and their high officials exercise authority over them. </a:t>
            </a:r>
            <a:r>
              <a:rPr u="sng" dirty="0">
                <a:solidFill>
                  <a:schemeClr val="tx1"/>
                </a:solidFill>
                <a:hlinkClick r:id="rId4">
                  <a:extLst>
                    <a:ext uri="{A12FA001-AC4F-418D-AE19-62706E023703}">
                      <ahyp:hlinkClr xmlns:ahyp="http://schemas.microsoft.com/office/drawing/2018/hyperlinkcolor" val="tx"/>
                    </a:ext>
                  </a:extLst>
                </a:hlinkClick>
              </a:rPr>
              <a:t>43</a:t>
            </a:r>
            <a:r>
              <a:rPr dirty="0">
                <a:solidFill>
                  <a:schemeClr val="tx1"/>
                </a:solidFill>
              </a:rPr>
              <a:t>Not so with you. Instead, whoever wants to become great among you must be your servant, </a:t>
            </a:r>
            <a:r>
              <a:rPr u="sng" dirty="0">
                <a:solidFill>
                  <a:schemeClr val="tx1"/>
                </a:solidFill>
                <a:hlinkClick r:id="rId5">
                  <a:extLst>
                    <a:ext uri="{A12FA001-AC4F-418D-AE19-62706E023703}">
                      <ahyp:hlinkClr xmlns:ahyp="http://schemas.microsoft.com/office/drawing/2018/hyperlinkcolor" val="tx"/>
                    </a:ext>
                  </a:extLst>
                </a:hlinkClick>
              </a:rPr>
              <a:t>44</a:t>
            </a:r>
            <a:r>
              <a:rPr dirty="0">
                <a:solidFill>
                  <a:schemeClr val="tx1"/>
                </a:solidFill>
              </a:rPr>
              <a:t>and whoever wants to be first must be slave of all. </a:t>
            </a:r>
            <a:r>
              <a:rPr u="sng" dirty="0">
                <a:solidFill>
                  <a:schemeClr val="tx1"/>
                </a:solidFill>
                <a:hlinkClick r:id="rId6">
                  <a:extLst>
                    <a:ext uri="{A12FA001-AC4F-418D-AE19-62706E023703}">
                      <ahyp:hlinkClr xmlns:ahyp="http://schemas.microsoft.com/office/drawing/2018/hyperlinkcolor" val="tx"/>
                    </a:ext>
                  </a:extLst>
                </a:hlinkClick>
              </a:rPr>
              <a:t>45</a:t>
            </a:r>
            <a:r>
              <a:rPr dirty="0">
                <a:solidFill>
                  <a:schemeClr val="tx1"/>
                </a:solidFill>
              </a:rPr>
              <a:t>For even the Son of Man did not come to be served, but to serve, and to give his life as a ransom for many.”</a:t>
            </a:r>
          </a:p>
          <a:p>
            <a:pPr marL="0" indent="0" algn="r" defTabSz="457200">
              <a:lnSpc>
                <a:spcPts val="6200"/>
              </a:lnSpc>
              <a:spcBef>
                <a:spcPts val="0"/>
              </a:spcBef>
              <a:buSzTx/>
              <a:buNone/>
              <a:defRPr sz="4000" i="1">
                <a:latin typeface="Noto Sans"/>
                <a:ea typeface="Noto Sans"/>
                <a:cs typeface="Noto Sans"/>
                <a:sym typeface="Noto Sans"/>
              </a:defRPr>
            </a:pPr>
            <a:r>
              <a:rPr dirty="0"/>
              <a:t>Mark 10</a:t>
            </a:r>
          </a:p>
        </p:txBody>
      </p:sp>
      <p:sp>
        <p:nvSpPr>
          <p:cNvPr id="23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18</a:t>
            </a:fld>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6CE147E-2EC8-C942-A687-6A73DE0C62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 y="-1"/>
            <a:ext cx="13005168" cy="8661062"/>
          </a:xfrm>
          <a:prstGeom prst="rect">
            <a:avLst/>
          </a:prstGeom>
        </p:spPr>
      </p:pic>
      <p:sp>
        <p:nvSpPr>
          <p:cNvPr id="240" name="Isaia 49:14-16…"/>
          <p:cNvSpPr txBox="1">
            <a:spLocks noGrp="1"/>
          </p:cNvSpPr>
          <p:nvPr>
            <p:ph type="body" idx="1"/>
          </p:nvPr>
        </p:nvSpPr>
        <p:spPr>
          <a:xfrm>
            <a:off x="583175" y="399743"/>
            <a:ext cx="11838450" cy="7747103"/>
          </a:xfrm>
          <a:prstGeom prst="rect">
            <a:avLst/>
          </a:prstGeom>
        </p:spPr>
        <p:txBody>
          <a:bodyPr/>
          <a:lstStyle/>
          <a:p>
            <a:pPr marL="0" indent="0" defTabSz="484886">
              <a:spcBef>
                <a:spcPts val="3400"/>
              </a:spcBef>
              <a:buSzTx/>
              <a:buNone/>
              <a:defRPr sz="3320" i="1">
                <a:solidFill>
                  <a:srgbClr val="FFFFFF"/>
                </a:solidFill>
                <a:latin typeface="Noto Sans"/>
                <a:ea typeface="Noto Sans"/>
                <a:cs typeface="Noto Sans"/>
                <a:sym typeface="Noto Sans"/>
              </a:defRPr>
            </a:pPr>
            <a:endParaRPr dirty="0"/>
          </a:p>
          <a:p>
            <a:pPr marL="0" indent="0" algn="r" defTabSz="484886">
              <a:spcBef>
                <a:spcPts val="3400"/>
              </a:spcBef>
              <a:buSzTx/>
              <a:buNone/>
              <a:defRPr sz="3154" i="1">
                <a:solidFill>
                  <a:srgbClr val="FFFFFF"/>
                </a:solidFill>
                <a:latin typeface="Noto Sans"/>
                <a:ea typeface="Noto Sans"/>
                <a:cs typeface="Noto Sans"/>
                <a:sym typeface="Noto Sans"/>
              </a:defRPr>
            </a:pPr>
            <a:r>
              <a:rPr dirty="0" err="1"/>
              <a:t>Isaia</a:t>
            </a:r>
            <a:r>
              <a:rPr dirty="0"/>
              <a:t> 49:14-16</a:t>
            </a:r>
          </a:p>
          <a:p>
            <a:pPr marL="0" indent="0" defTabSz="484886">
              <a:spcBef>
                <a:spcPts val="3400"/>
              </a:spcBef>
              <a:buSzTx/>
              <a:buNone/>
              <a:defRPr sz="3320" i="1">
                <a:solidFill>
                  <a:srgbClr val="FFFFFF"/>
                </a:solidFill>
                <a:latin typeface="Noto Sans"/>
                <a:ea typeface="Noto Sans"/>
                <a:cs typeface="Noto Sans"/>
                <a:sym typeface="Noto Sans"/>
              </a:defRPr>
            </a:pPr>
            <a:endParaRPr dirty="0"/>
          </a:p>
          <a:p>
            <a:pPr marL="0" indent="0" defTabSz="484886">
              <a:spcBef>
                <a:spcPts val="3400"/>
              </a:spcBef>
              <a:buSzTx/>
              <a:buNone/>
              <a:defRPr sz="3320" i="1">
                <a:solidFill>
                  <a:srgbClr val="FFFFFF"/>
                </a:solidFill>
                <a:latin typeface="Noto Sans"/>
                <a:ea typeface="Noto Sans"/>
                <a:cs typeface="Noto Sans"/>
                <a:sym typeface="Noto Sans"/>
              </a:defRPr>
            </a:pPr>
            <a:r>
              <a:rPr u="sng" dirty="0">
                <a:solidFill>
                  <a:schemeClr val="bg1"/>
                </a:solidFill>
                <a:hlinkClick r:id="rId4">
                  <a:extLst>
                    <a:ext uri="{A12FA001-AC4F-418D-AE19-62706E023703}">
                      <ahyp:hlinkClr xmlns:ahyp="http://schemas.microsoft.com/office/drawing/2018/hyperlinkcolor" val="tx"/>
                    </a:ext>
                  </a:extLst>
                </a:hlinkClick>
              </a:rPr>
              <a:t>42</a:t>
            </a:r>
            <a:r>
              <a:rPr dirty="0">
                <a:solidFill>
                  <a:schemeClr val="bg1"/>
                </a:solidFill>
              </a:rPr>
              <a:t>Jesus called them together and said, “You know that those who are regarded as rulers of the Gentiles lord it over them, and their high officials exercise authority over them. </a:t>
            </a:r>
            <a:r>
              <a:rPr u="sng" dirty="0">
                <a:solidFill>
                  <a:schemeClr val="bg1"/>
                </a:solidFill>
                <a:hlinkClick r:id="rId5">
                  <a:extLst>
                    <a:ext uri="{A12FA001-AC4F-418D-AE19-62706E023703}">
                      <ahyp:hlinkClr xmlns:ahyp="http://schemas.microsoft.com/office/drawing/2018/hyperlinkcolor" val="tx"/>
                    </a:ext>
                  </a:extLst>
                </a:hlinkClick>
              </a:rPr>
              <a:t>43</a:t>
            </a:r>
            <a:r>
              <a:rPr dirty="0">
                <a:solidFill>
                  <a:schemeClr val="bg1"/>
                </a:solidFill>
              </a:rPr>
              <a:t>Not so with you. Instead, whoever wants to become great among you must be your servant, </a:t>
            </a:r>
            <a:r>
              <a:rPr u="sng" dirty="0">
                <a:solidFill>
                  <a:schemeClr val="bg1"/>
                </a:solidFill>
                <a:hlinkClick r:id="rId6">
                  <a:extLst>
                    <a:ext uri="{A12FA001-AC4F-418D-AE19-62706E023703}">
                      <ahyp:hlinkClr xmlns:ahyp="http://schemas.microsoft.com/office/drawing/2018/hyperlinkcolor" val="tx"/>
                    </a:ext>
                  </a:extLst>
                </a:hlinkClick>
              </a:rPr>
              <a:t>44</a:t>
            </a:r>
            <a:r>
              <a:rPr dirty="0">
                <a:solidFill>
                  <a:schemeClr val="bg1"/>
                </a:solidFill>
              </a:rPr>
              <a:t>and whoever wants to be first must be slave of all. </a:t>
            </a:r>
            <a:r>
              <a:rPr u="sng" dirty="0">
                <a:solidFill>
                  <a:schemeClr val="bg1"/>
                </a:solidFill>
                <a:hlinkClick r:id="rId7">
                  <a:extLst>
                    <a:ext uri="{A12FA001-AC4F-418D-AE19-62706E023703}">
                      <ahyp:hlinkClr xmlns:ahyp="http://schemas.microsoft.com/office/drawing/2018/hyperlinkcolor" val="tx"/>
                    </a:ext>
                  </a:extLst>
                </a:hlinkClick>
              </a:rPr>
              <a:t>45</a:t>
            </a:r>
            <a:r>
              <a:rPr dirty="0">
                <a:solidFill>
                  <a:schemeClr val="bg1"/>
                </a:solidFill>
              </a:rPr>
              <a:t>For even the Son of Man did not come to be served, but to serve, and to give his life as a ransom for many.”</a:t>
            </a:r>
          </a:p>
        </p:txBody>
      </p:sp>
      <p:sp>
        <p:nvSpPr>
          <p:cNvPr id="24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19</a:t>
            </a:fld>
            <a:endParaRPr/>
          </a:p>
        </p:txBody>
      </p:sp>
      <p:sp>
        <p:nvSpPr>
          <p:cNvPr id="242" name="God"/>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God</a:t>
            </a:r>
          </a:p>
        </p:txBody>
      </p:sp>
      <p:pic>
        <p:nvPicPr>
          <p:cNvPr id="243" name="SDA logo white.png" descr="SDA logo white.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818C09-BCC2-2B4A-B915-53AAC7F682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13004800" cy="8641245"/>
          </a:xfrm>
          <a:prstGeom prst="rect">
            <a:avLst/>
          </a:prstGeom>
        </p:spPr>
      </p:pic>
      <p:sp>
        <p:nvSpPr>
          <p:cNvPr id="123" name="Lonliness"/>
          <p:cNvSpPr txBox="1">
            <a:spLocks noGrp="1"/>
          </p:cNvSpPr>
          <p:nvPr>
            <p:ph type="body" sz="quarter" idx="1"/>
          </p:nvPr>
        </p:nvSpPr>
        <p:spPr>
          <a:xfrm>
            <a:off x="74873" y="8641245"/>
            <a:ext cx="12855054" cy="1048912"/>
          </a:xfrm>
          <a:prstGeom prst="rect">
            <a:avLst/>
          </a:prstGeom>
        </p:spPr>
        <p:txBody>
          <a:bodyPr/>
          <a:lstStyle>
            <a:lvl1pPr marL="0" indent="0">
              <a:buSzTx/>
              <a:buNone/>
              <a:defRPr sz="5200">
                <a:latin typeface="Noto Sans"/>
                <a:ea typeface="Noto Sans"/>
                <a:cs typeface="Noto Sans"/>
                <a:sym typeface="Noto Sans"/>
              </a:defRPr>
            </a:lvl1pPr>
          </a:lstStyle>
          <a:p>
            <a:r>
              <a:rPr lang="fr-CH" dirty="0"/>
              <a:t>  </a:t>
            </a:r>
            <a:r>
              <a:rPr dirty="0" err="1"/>
              <a:t>Lonliness</a:t>
            </a:r>
            <a:endParaRPr dirty="0"/>
          </a:p>
        </p:txBody>
      </p:sp>
      <p:sp>
        <p:nvSpPr>
          <p:cNvPr id="124"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pic>
        <p:nvPicPr>
          <p:cNvPr id="125"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0A377CA-15F7-6041-9AD4-25F8F45405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 y="22121"/>
            <a:ext cx="13023850" cy="8619124"/>
          </a:xfrm>
          <a:prstGeom prst="rect">
            <a:avLst/>
          </a:prstGeom>
        </p:spPr>
      </p:pic>
      <p:sp>
        <p:nvSpPr>
          <p:cNvPr id="24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20</a:t>
            </a:fld>
            <a:endParaRPr/>
          </a:p>
        </p:txBody>
      </p:sp>
      <p:sp>
        <p:nvSpPr>
          <p:cNvPr id="249" name="Let your drop makes the difference"/>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Let your drop makes the difference</a:t>
            </a:r>
          </a:p>
        </p:txBody>
      </p:sp>
      <p:pic>
        <p:nvPicPr>
          <p:cNvPr id="250"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Though now He has ascended to the presence of God, and shares the throne of the universe, Jesus has lost none of His compassionate nature. Today the same tender, sympathizing heart is open to all the woes of humanity. Today the hand that was pierced is reached forth to bless more abundantly His people that are in the world. “And they shall never perish, neither shall any man pluck them out of My hand.” The soul that has given himself to Christ is more precious in His sight than the whole world. The Saviour would have passed through the agony of Calvary that one might be saved in His kingdom. He will never abandon one for whom He has died. Unless His followers choose to leave Him, He will hold them fast.” (DA 480.5)"/>
          <p:cNvSpPr txBox="1">
            <a:spLocks noGrp="1"/>
          </p:cNvSpPr>
          <p:nvPr>
            <p:ph type="body" idx="1"/>
          </p:nvPr>
        </p:nvSpPr>
        <p:spPr>
          <a:xfrm>
            <a:off x="432006" y="499351"/>
            <a:ext cx="11684914" cy="8845301"/>
          </a:xfrm>
          <a:prstGeom prst="rect">
            <a:avLst/>
          </a:prstGeom>
        </p:spPr>
        <p:txBody>
          <a:bodyPr/>
          <a:lstStyle>
            <a:lvl1pPr marL="457200" indent="0" defTabSz="457200">
              <a:spcBef>
                <a:spcPts val="0"/>
              </a:spcBef>
              <a:buSzTx/>
              <a:buNone/>
              <a:defRPr sz="3300" i="1">
                <a:latin typeface="Noto Sans"/>
                <a:ea typeface="Noto Sans"/>
                <a:cs typeface="Noto Sans"/>
                <a:sym typeface="Noto Sans"/>
              </a:defRPr>
            </a:lvl1pPr>
          </a:lstStyle>
          <a:p>
            <a:r>
              <a:t>“Though now He has ascended to the presence of God, and shares the throne of the universe, Jesus has lost none of His compassionate nature. Today the same tender, sympathizing heart is open to all the woes of humanity. Today the hand that was pierced is reached forth to bless more abundantly His people that are in the world. “And they shall never perish, neither shall any man pluck them out of My hand.” The soul that has given himself to Christ is more precious in His sight than the whole world. The Saviour would have passed through the agony of Calvary that one might be saved in His kingdom. He will never abandon one for whom He has died. Unless His followers choose to leave Him, He will hold them fast.” (DA 480.5) </a:t>
            </a:r>
          </a:p>
        </p:txBody>
      </p:sp>
      <p:sp>
        <p:nvSpPr>
          <p:cNvPr id="25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21</a:t>
            </a:fld>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22</a:t>
            </a:fld>
            <a:endParaRPr/>
          </a:p>
        </p:txBody>
      </p:sp>
      <p:pic>
        <p:nvPicPr>
          <p:cNvPr id="3" name="Picture 2">
            <a:extLst>
              <a:ext uri="{FF2B5EF4-FFF2-40B4-BE49-F238E27FC236}">
                <a16:creationId xmlns:a16="http://schemas.microsoft.com/office/drawing/2014/main" id="{5B889E66-CC68-8840-9ABC-5E5E67FF36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3004801" cy="8705850"/>
          </a:xfrm>
          <a:prstGeom prst="rect">
            <a:avLst/>
          </a:prstGeom>
        </p:spPr>
      </p:pic>
    </p:spTree>
    <p:extLst>
      <p:ext uri="{BB962C8B-B14F-4D97-AF65-F5344CB8AC3E}">
        <p14:creationId xmlns:p14="http://schemas.microsoft.com/office/powerpoint/2010/main" val="425296810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C1E99D-2B1D-9F43-A884-D4BA49C270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13004800" cy="8660817"/>
          </a:xfrm>
          <a:prstGeom prst="rect">
            <a:avLst/>
          </a:prstGeom>
        </p:spPr>
      </p:pic>
      <p:sp>
        <p:nvSpPr>
          <p:cNvPr id="130" name="Feeling isolated"/>
          <p:cNvSpPr txBox="1">
            <a:spLocks noGrp="1"/>
          </p:cNvSpPr>
          <p:nvPr>
            <p:ph type="body" sz="quarter" idx="1"/>
          </p:nvPr>
        </p:nvSpPr>
        <p:spPr>
          <a:xfrm>
            <a:off x="87261" y="8711585"/>
            <a:ext cx="12739432" cy="1002686"/>
          </a:xfrm>
          <a:prstGeom prst="rect">
            <a:avLst/>
          </a:prstGeom>
        </p:spPr>
        <p:txBody>
          <a:bodyPr/>
          <a:lstStyle>
            <a:lvl1pPr marL="0" indent="0">
              <a:buSzTx/>
              <a:buNone/>
              <a:defRPr sz="5200">
                <a:latin typeface="Noto Sans"/>
                <a:ea typeface="Noto Sans"/>
                <a:cs typeface="Noto Sans"/>
                <a:sym typeface="Noto Sans"/>
              </a:defRPr>
            </a:lvl1pPr>
          </a:lstStyle>
          <a:p>
            <a:r>
              <a:rPr lang="fr-CH" dirty="0"/>
              <a:t>  </a:t>
            </a:r>
            <a:r>
              <a:rPr dirty="0"/>
              <a:t>Feeling isolated</a:t>
            </a:r>
          </a:p>
        </p:txBody>
      </p:sp>
      <p:sp>
        <p:nvSpPr>
          <p:cNvPr id="131"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pic>
        <p:nvPicPr>
          <p:cNvPr id="132"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3C45086-8A87-0244-8D2D-66D563BFEF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418"/>
            <a:ext cx="13004801" cy="8742267"/>
          </a:xfrm>
          <a:prstGeom prst="rect">
            <a:avLst/>
          </a:prstGeom>
        </p:spPr>
      </p:pic>
      <p:sp>
        <p:nvSpPr>
          <p:cNvPr id="137" name="Isolation Mode"/>
          <p:cNvSpPr txBox="1">
            <a:spLocks noGrp="1"/>
          </p:cNvSpPr>
          <p:nvPr>
            <p:ph type="body" idx="1"/>
          </p:nvPr>
        </p:nvSpPr>
        <p:spPr>
          <a:prstGeom prst="rect">
            <a:avLst/>
          </a:prstGeom>
        </p:spPr>
        <p:txBody>
          <a:bodyPr/>
          <a:lstStyle/>
          <a:p>
            <a:r>
              <a:t>Isolation Mode </a:t>
            </a:r>
          </a:p>
        </p:txBody>
      </p:sp>
      <p:pic>
        <p:nvPicPr>
          <p:cNvPr id="138" name="shutterstock_1159585300.jpg" descr="shutterstock_1159585300.jpg"/>
          <p:cNvPicPr>
            <a:picLocks noChangeAspect="1"/>
          </p:cNvPicPr>
          <p:nvPr/>
        </p:nvPicPr>
        <p:blipFill>
          <a:blip r:embed="rId4">
            <a:extLst/>
          </a:blip>
          <a:stretch>
            <a:fillRect/>
          </a:stretch>
        </p:blipFill>
        <p:spPr>
          <a:xfrm>
            <a:off x="-18066031" y="-153164"/>
            <a:ext cx="6778564" cy="9753601"/>
          </a:xfrm>
          <a:prstGeom prst="rect">
            <a:avLst/>
          </a:prstGeom>
          <a:ln w="12700">
            <a:miter lim="400000"/>
          </a:ln>
        </p:spPr>
      </p:pic>
      <p:sp>
        <p:nvSpPr>
          <p:cNvPr id="139"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140" name="Isolation mode"/>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Isolation mode</a:t>
            </a:r>
          </a:p>
        </p:txBody>
      </p:sp>
      <p:pic>
        <p:nvPicPr>
          <p:cNvPr id="141" name="SDA logo white.png" descr="SDA logo white.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21CCC6-81AD-F744-A531-374CFEB79E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9" y="1"/>
            <a:ext cx="13012789" cy="8618019"/>
          </a:xfrm>
          <a:prstGeom prst="rect">
            <a:avLst/>
          </a:prstGeom>
        </p:spPr>
      </p:pic>
      <p:sp>
        <p:nvSpPr>
          <p:cNvPr id="146" name="a. you choose to be alone…"/>
          <p:cNvSpPr txBox="1">
            <a:spLocks noGrp="1"/>
          </p:cNvSpPr>
          <p:nvPr>
            <p:ph type="body" idx="1"/>
          </p:nvPr>
        </p:nvSpPr>
        <p:spPr>
          <a:xfrm>
            <a:off x="450952" y="805630"/>
            <a:ext cx="11570930" cy="4459545"/>
          </a:xfrm>
          <a:prstGeom prst="rect">
            <a:avLst/>
          </a:prstGeom>
        </p:spPr>
        <p:txBody>
          <a:bodyPr anchor="t"/>
          <a:lstStyle/>
          <a:p>
            <a:pPr marL="0" indent="0" defTabSz="438911">
              <a:spcBef>
                <a:spcPts val="0"/>
              </a:spcBef>
              <a:buClr>
                <a:srgbClr val="000000"/>
              </a:buClr>
              <a:buSzTx/>
              <a:buNone/>
              <a:defRPr sz="4224">
                <a:latin typeface="Noto Sans"/>
                <a:ea typeface="Noto Sans"/>
                <a:cs typeface="Noto Sans"/>
                <a:sym typeface="Noto Sans"/>
              </a:defRPr>
            </a:pPr>
            <a:r>
              <a:t>a. you choose to be alone</a:t>
            </a:r>
          </a:p>
          <a:p>
            <a:pPr marL="0" indent="0" defTabSz="438911">
              <a:spcBef>
                <a:spcPts val="0"/>
              </a:spcBef>
              <a:buClr>
                <a:srgbClr val="000000"/>
              </a:buClr>
              <a:buSzTx/>
              <a:buNone/>
              <a:defRPr sz="4224">
                <a:latin typeface="Noto Sans"/>
                <a:ea typeface="Noto Sans"/>
                <a:cs typeface="Noto Sans"/>
                <a:sym typeface="Noto Sans"/>
              </a:defRPr>
            </a:pPr>
            <a:r>
              <a:t>b. the circumstances of life lead you to live    </a:t>
            </a:r>
          </a:p>
          <a:p>
            <a:pPr marL="0" indent="0" defTabSz="438911">
              <a:spcBef>
                <a:spcPts val="0"/>
              </a:spcBef>
              <a:buClr>
                <a:srgbClr val="000000"/>
              </a:buClr>
              <a:buSzTx/>
              <a:buNone/>
              <a:defRPr sz="4224">
                <a:latin typeface="Noto Sans"/>
                <a:ea typeface="Noto Sans"/>
                <a:cs typeface="Noto Sans"/>
                <a:sym typeface="Noto Sans"/>
              </a:defRPr>
            </a:pPr>
            <a:r>
              <a:t>    alone</a:t>
            </a:r>
          </a:p>
          <a:p>
            <a:pPr marL="0" indent="0" defTabSz="438911">
              <a:spcBef>
                <a:spcPts val="0"/>
              </a:spcBef>
              <a:buClr>
                <a:srgbClr val="000000"/>
              </a:buClr>
              <a:buSzTx/>
              <a:buNone/>
              <a:defRPr sz="4224">
                <a:latin typeface="Noto Sans"/>
                <a:ea typeface="Noto Sans"/>
                <a:cs typeface="Noto Sans"/>
                <a:sym typeface="Noto Sans"/>
              </a:defRPr>
            </a:pPr>
            <a:r>
              <a:t>c. you are alone because they have </a:t>
            </a:r>
          </a:p>
          <a:p>
            <a:pPr marL="0" indent="0" defTabSz="438911">
              <a:spcBef>
                <a:spcPts val="0"/>
              </a:spcBef>
              <a:buClr>
                <a:srgbClr val="000000"/>
              </a:buClr>
              <a:buSzTx/>
              <a:buNone/>
              <a:defRPr sz="4224">
                <a:latin typeface="Noto Sans"/>
                <a:ea typeface="Noto Sans"/>
                <a:cs typeface="Noto Sans"/>
                <a:sym typeface="Noto Sans"/>
              </a:defRPr>
            </a:pPr>
            <a:r>
              <a:t>    abandoned you </a:t>
            </a:r>
          </a:p>
        </p:txBody>
      </p:sp>
      <p:sp>
        <p:nvSpPr>
          <p:cNvPr id="147"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148" name="Isolation mode"/>
          <p:cNvSpPr txBox="1"/>
          <p:nvPr/>
        </p:nvSpPr>
        <p:spPr>
          <a:xfrm>
            <a:off x="87261" y="8711585"/>
            <a:ext cx="12739432" cy="10026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Isolation mode</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360441-1056-3546-9101-35154682CE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030150" cy="8596091"/>
          </a:xfrm>
          <a:prstGeom prst="rect">
            <a:avLst/>
          </a:prstGeom>
        </p:spPr>
      </p:pic>
      <p:sp>
        <p:nvSpPr>
          <p:cNvPr id="153"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154" name="A. You chose to be alone"/>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You chose to be alone</a:t>
            </a:r>
          </a:p>
        </p:txBody>
      </p:sp>
      <p:pic>
        <p:nvPicPr>
          <p:cNvPr id="155"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ADEC5D3-EC4C-3947-AFB5-63F33666B4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24859"/>
            <a:ext cx="13012739" cy="8666104"/>
          </a:xfrm>
          <a:prstGeom prst="rect">
            <a:avLst/>
          </a:prstGeom>
        </p:spPr>
      </p:pic>
      <p:sp>
        <p:nvSpPr>
          <p:cNvPr id="160"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161" name="Hermit"/>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Hermit </a:t>
            </a:r>
          </a:p>
        </p:txBody>
      </p:sp>
      <p:pic>
        <p:nvPicPr>
          <p:cNvPr id="162"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89BB10C-E1D8-524F-A9A3-D1C796D32F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84" y="-1"/>
            <a:ext cx="13020583" cy="8641245"/>
          </a:xfrm>
          <a:prstGeom prst="rect">
            <a:avLst/>
          </a:prstGeom>
        </p:spPr>
      </p:pic>
      <p:sp>
        <p:nvSpPr>
          <p:cNvPr id="167"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68" name="Being single"/>
          <p:cNvSpPr txBox="1"/>
          <p:nvPr/>
        </p:nvSpPr>
        <p:spPr>
          <a:xfrm>
            <a:off x="74873" y="8641245"/>
            <a:ext cx="12855054" cy="10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a:spcBef>
                <a:spcPts val="4200"/>
              </a:spcBef>
              <a:defRPr sz="5200" b="0">
                <a:latin typeface="Noto Sans"/>
                <a:ea typeface="Noto Sans"/>
                <a:cs typeface="Noto Sans"/>
                <a:sym typeface="Noto Sans"/>
              </a:defRPr>
            </a:lvl1pPr>
          </a:lstStyle>
          <a:p>
            <a:r>
              <a:rPr lang="fr-CH" dirty="0"/>
              <a:t>  </a:t>
            </a:r>
            <a:r>
              <a:rPr dirty="0"/>
              <a:t>Being single</a:t>
            </a:r>
          </a:p>
        </p:txBody>
      </p:sp>
      <p:pic>
        <p:nvPicPr>
          <p:cNvPr id="169" name="SDA logo white.png" descr="SDA logo whit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2171" y="559113"/>
            <a:ext cx="778075" cy="778075"/>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25Now about virgins: I have no command from the Lord, but I give a judgment as one who by the Lord’s mercy is trustworthy. 26Because of the present crisis, I think that it is good for a man to remain as he is. 27Are you pledged to a woman? Do not seek to be released. Are you free from such a commitment? Do not look for a wife. 28But if you do marry, you have not sinned; and if a virgin marries, she has not sinned. But those who marry will face many troubles in this life, and I want to spare you this.…"/>
          <p:cNvSpPr txBox="1">
            <a:spLocks noGrp="1"/>
          </p:cNvSpPr>
          <p:nvPr>
            <p:ph type="body" idx="1"/>
          </p:nvPr>
        </p:nvSpPr>
        <p:spPr>
          <a:xfrm>
            <a:off x="1040990" y="1081189"/>
            <a:ext cx="11509478" cy="7591222"/>
          </a:xfrm>
          <a:prstGeom prst="rect">
            <a:avLst/>
          </a:prstGeom>
        </p:spPr>
        <p:txBody>
          <a:bodyPr/>
          <a:lstStyle/>
          <a:p>
            <a:pPr marL="0" lvl="2" indent="0">
              <a:spcBef>
                <a:spcPts val="0"/>
              </a:spcBef>
              <a:buSzTx/>
              <a:buNone/>
              <a:defRPr sz="3500" i="1">
                <a:latin typeface="Noto Sans"/>
                <a:ea typeface="Noto Sans"/>
                <a:cs typeface="Noto Sans"/>
                <a:sym typeface="Noto Sans"/>
              </a:defRPr>
            </a:pPr>
            <a:r>
              <a:rPr u="sng" dirty="0">
                <a:solidFill>
                  <a:schemeClr val="tx1"/>
                </a:solidFill>
              </a:rPr>
              <a:t>25</a:t>
            </a:r>
            <a:r>
              <a:rPr dirty="0">
                <a:solidFill>
                  <a:schemeClr val="tx1"/>
                </a:solidFill>
              </a:rPr>
              <a:t>Now about virgins: I have no command from the Lord, but I give a judgment as one who by the Lord’s mercy is trustworthy. </a:t>
            </a:r>
            <a:r>
              <a:rPr u="sng" dirty="0">
                <a:solidFill>
                  <a:schemeClr val="tx1"/>
                </a:solidFill>
              </a:rPr>
              <a:t>26</a:t>
            </a:r>
            <a:r>
              <a:rPr dirty="0">
                <a:solidFill>
                  <a:schemeClr val="tx1"/>
                </a:solidFill>
              </a:rPr>
              <a:t>Because of the present crisis, I think that it is good for a man to remain as he is. </a:t>
            </a:r>
            <a:r>
              <a:rPr u="sng" dirty="0">
                <a:solidFill>
                  <a:schemeClr val="tx1"/>
                </a:solidFill>
              </a:rPr>
              <a:t>27</a:t>
            </a:r>
            <a:r>
              <a:rPr dirty="0">
                <a:solidFill>
                  <a:schemeClr val="tx1"/>
                </a:solidFill>
              </a:rPr>
              <a:t>Are you pledged to a woman? Do not seek to be released. Are you free from such a commitment? Do not look for a wife. </a:t>
            </a:r>
            <a:r>
              <a:rPr u="sng" dirty="0">
                <a:solidFill>
                  <a:schemeClr val="tx1"/>
                </a:solidFill>
              </a:rPr>
              <a:t>28</a:t>
            </a:r>
            <a:r>
              <a:rPr dirty="0">
                <a:solidFill>
                  <a:schemeClr val="tx1"/>
                </a:solidFill>
              </a:rPr>
              <a:t>But if you do marry, you have not sinned; and if a virgin marries, she has not sinned. But those who marry will face many troubles in this life, and I want to spare you this. </a:t>
            </a:r>
          </a:p>
          <a:p>
            <a:pPr marL="0" lvl="8" indent="3556000" algn="r">
              <a:buSzTx/>
              <a:buNone/>
              <a:defRPr sz="3500" i="1">
                <a:latin typeface="Noto Sans"/>
                <a:ea typeface="Noto Sans"/>
                <a:cs typeface="Noto Sans"/>
                <a:sym typeface="Noto Sans"/>
              </a:defRPr>
            </a:pPr>
            <a:r>
              <a:rPr dirty="0"/>
              <a:t>I </a:t>
            </a:r>
            <a:r>
              <a:rPr dirty="0" err="1"/>
              <a:t>Corintians</a:t>
            </a:r>
            <a:r>
              <a:rPr dirty="0"/>
              <a:t> 7</a:t>
            </a:r>
          </a:p>
        </p:txBody>
      </p:sp>
      <p:sp>
        <p:nvSpPr>
          <p:cNvPr id="174" name="Slide Number"/>
          <p:cNvSpPr txBox="1">
            <a:spLocks noGrp="1"/>
          </p:cNvSpPr>
          <p:nvPr>
            <p:ph type="sldNum" sz="quarter" idx="2"/>
          </p:nvPr>
        </p:nvSpPr>
        <p:spPr>
          <a:xfrm>
            <a:off x="6385373" y="9296400"/>
            <a:ext cx="227280" cy="32430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68</TotalTime>
  <Words>2117</Words>
  <Application>Microsoft Macintosh PowerPoint</Application>
  <PresentationFormat>Custom</PresentationFormat>
  <Paragraphs>110</Paragraphs>
  <Slides>22</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Helvetica Light</vt:lpstr>
      <vt:lpstr>Helvetica Neue</vt:lpstr>
      <vt:lpstr>Helvetica Neue Light</vt:lpstr>
      <vt:lpstr>Helvetica Neue Medium</vt:lpstr>
      <vt:lpstr>Helvetica Neue Thin</vt:lpstr>
      <vt:lpstr>Noto Sans</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7</cp:revision>
  <dcterms:modified xsi:type="dcterms:W3CDTF">2019-03-21T17:57:05Z</dcterms:modified>
</cp:coreProperties>
</file>